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8"/>
  </p:notesMasterIdLst>
  <p:sldIdLst>
    <p:sldId id="257" r:id="rId2"/>
    <p:sldId id="259" r:id="rId3"/>
    <p:sldId id="258" r:id="rId4"/>
    <p:sldId id="268" r:id="rId5"/>
    <p:sldId id="262" r:id="rId6"/>
    <p:sldId id="260" r:id="rId7"/>
    <p:sldId id="266" r:id="rId8"/>
    <p:sldId id="267" r:id="rId9"/>
    <p:sldId id="277" r:id="rId10"/>
    <p:sldId id="271" r:id="rId11"/>
    <p:sldId id="272" r:id="rId12"/>
    <p:sldId id="274" r:id="rId13"/>
    <p:sldId id="275" r:id="rId14"/>
    <p:sldId id="276" r:id="rId15"/>
    <p:sldId id="27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080" autoAdjust="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a\Desktop\Urbana\UP%20494%20AG%20-%20Neighborhood%20Analysis\Final%20Project\Neighborhood%20Analysis%20Final%20Project\Data\ACSDT1Y2019.B17020-POVERTY%20STATUS%20IN%20THE%20PAST%2012%20MONTHS%20BY%20AGE_With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Poverty Status by age (2019)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Data!$A$3</c:f>
              <c:strCache>
                <c:ptCount val="1"/>
                <c:pt idx="0">
                  <c:v>Total BPL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Data!$B$1:$K$1</c:f>
              <c:strCache>
                <c:ptCount val="5"/>
                <c:pt idx="0">
                  <c:v>Florida</c:v>
                </c:pt>
                <c:pt idx="1">
                  <c:v>Hawaii</c:v>
                </c:pt>
                <c:pt idx="2">
                  <c:v>Louisiana</c:v>
                </c:pt>
                <c:pt idx="3">
                  <c:v>Texas</c:v>
                </c:pt>
                <c:pt idx="4">
                  <c:v>Puerto Rico</c:v>
                </c:pt>
              </c:strCache>
            </c:strRef>
          </c:cat>
          <c:val>
            <c:numRef>
              <c:f>Data!$C$3:$K$3</c:f>
              <c:numCache>
                <c:formatCode>0%</c:formatCode>
                <c:ptCount val="5"/>
                <c:pt idx="0">
                  <c:v>0.12659920592464666</c:v>
                </c:pt>
                <c:pt idx="1">
                  <c:v>9.33391729836891E-2</c:v>
                </c:pt>
                <c:pt idx="2">
                  <c:v>0.18997288676659854</c:v>
                </c:pt>
                <c:pt idx="3">
                  <c:v>0.13627701261675057</c:v>
                </c:pt>
                <c:pt idx="4">
                  <c:v>0.43470994793492024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CA-46D6-A4FE-478FF0C1F8EE}"/>
            </c:ext>
          </c:extLst>
        </c:ser>
        <c:ser>
          <c:idx val="2"/>
          <c:order val="1"/>
          <c:tx>
            <c:strRef>
              <c:f>Data!$A$4</c:f>
              <c:strCache>
                <c:ptCount val="1"/>
                <c:pt idx="0">
                  <c:v>Under 6 years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Data!$B$1:$K$1</c:f>
              <c:strCache>
                <c:ptCount val="5"/>
                <c:pt idx="0">
                  <c:v>Florida</c:v>
                </c:pt>
                <c:pt idx="1">
                  <c:v>Hawaii</c:v>
                </c:pt>
                <c:pt idx="2">
                  <c:v>Louisiana</c:v>
                </c:pt>
                <c:pt idx="3">
                  <c:v>Texas</c:v>
                </c:pt>
                <c:pt idx="4">
                  <c:v>Puerto Rico</c:v>
                </c:pt>
              </c:strCache>
            </c:strRef>
          </c:cat>
          <c:val>
            <c:numRef>
              <c:f>Data!$B$4:$K$4</c:f>
              <c:numCache>
                <c:formatCode>0%</c:formatCode>
                <c:ptCount val="5"/>
                <c:pt idx="0">
                  <c:v>1.2329014687904594E-2</c:v>
                </c:pt>
                <c:pt idx="1">
                  <c:v>8.2388378322328388E-3</c:v>
                </c:pt>
                <c:pt idx="2">
                  <c:v>2.1553293314519707E-2</c:v>
                </c:pt>
                <c:pt idx="3">
                  <c:v>1.7701932656905121E-2</c:v>
                </c:pt>
                <c:pt idx="4">
                  <c:v>2.8376573555738683E-2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CA-46D6-A4FE-478FF0C1F8EE}"/>
            </c:ext>
          </c:extLst>
        </c:ser>
        <c:ser>
          <c:idx val="3"/>
          <c:order val="2"/>
          <c:tx>
            <c:strRef>
              <c:f>Data!$A$5</c:f>
              <c:strCache>
                <c:ptCount val="1"/>
                <c:pt idx="0">
                  <c:v>6 to 11 years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Data!$B$1:$K$1</c:f>
              <c:strCache>
                <c:ptCount val="5"/>
                <c:pt idx="0">
                  <c:v>Florida</c:v>
                </c:pt>
                <c:pt idx="1">
                  <c:v>Hawaii</c:v>
                </c:pt>
                <c:pt idx="2">
                  <c:v>Louisiana</c:v>
                </c:pt>
                <c:pt idx="3">
                  <c:v>Texas</c:v>
                </c:pt>
                <c:pt idx="4">
                  <c:v>Puerto Rico</c:v>
                </c:pt>
              </c:strCache>
            </c:strRef>
          </c:cat>
          <c:val>
            <c:numRef>
              <c:f>Data!$B$5:$K$5</c:f>
              <c:numCache>
                <c:formatCode>0%</c:formatCode>
                <c:ptCount val="5"/>
                <c:pt idx="0">
                  <c:v>1.1866187300001274E-2</c:v>
                </c:pt>
                <c:pt idx="1">
                  <c:v>9.5527591622808859E-3</c:v>
                </c:pt>
                <c:pt idx="2">
                  <c:v>2.2477366517592599E-2</c:v>
                </c:pt>
                <c:pt idx="3">
                  <c:v>1.6749829513138321E-2</c:v>
                </c:pt>
                <c:pt idx="4">
                  <c:v>3.6043622264531019E-2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CA-46D6-A4FE-478FF0C1F8EE}"/>
            </c:ext>
          </c:extLst>
        </c:ser>
        <c:ser>
          <c:idx val="4"/>
          <c:order val="3"/>
          <c:tx>
            <c:strRef>
              <c:f>Data!$A$6</c:f>
              <c:strCache>
                <c:ptCount val="1"/>
                <c:pt idx="0">
                  <c:v>12 to 17 years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Data!$B$1:$K$1</c:f>
              <c:strCache>
                <c:ptCount val="5"/>
                <c:pt idx="0">
                  <c:v>Florida</c:v>
                </c:pt>
                <c:pt idx="1">
                  <c:v>Hawaii</c:v>
                </c:pt>
                <c:pt idx="2">
                  <c:v>Louisiana</c:v>
                </c:pt>
                <c:pt idx="3">
                  <c:v>Texas</c:v>
                </c:pt>
                <c:pt idx="4">
                  <c:v>Puerto Rico</c:v>
                </c:pt>
              </c:strCache>
            </c:strRef>
          </c:cat>
          <c:val>
            <c:numRef>
              <c:f>Data!$B$6:$K$6</c:f>
              <c:numCache>
                <c:formatCode>0%</c:formatCode>
                <c:ptCount val="5"/>
                <c:pt idx="0">
                  <c:v>1.0838246816315773E-2</c:v>
                </c:pt>
                <c:pt idx="1">
                  <c:v>8.6470816008956709E-3</c:v>
                </c:pt>
                <c:pt idx="2">
                  <c:v>1.9906436757785199E-2</c:v>
                </c:pt>
                <c:pt idx="3">
                  <c:v>1.4943432140199735E-2</c:v>
                </c:pt>
                <c:pt idx="4">
                  <c:v>3.7680088659032142E-2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CA-46D6-A4FE-478FF0C1F8EE}"/>
            </c:ext>
          </c:extLst>
        </c:ser>
        <c:ser>
          <c:idx val="5"/>
          <c:order val="4"/>
          <c:tx>
            <c:strRef>
              <c:f>Data!$A$7</c:f>
              <c:strCache>
                <c:ptCount val="1"/>
                <c:pt idx="0">
                  <c:v>18 to 59 years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Data!$B$1:$K$1</c:f>
              <c:strCache>
                <c:ptCount val="5"/>
                <c:pt idx="0">
                  <c:v>Florida</c:v>
                </c:pt>
                <c:pt idx="1">
                  <c:v>Hawaii</c:v>
                </c:pt>
                <c:pt idx="2">
                  <c:v>Louisiana</c:v>
                </c:pt>
                <c:pt idx="3">
                  <c:v>Texas</c:v>
                </c:pt>
                <c:pt idx="4">
                  <c:v>Puerto Rico</c:v>
                </c:pt>
              </c:strCache>
            </c:strRef>
          </c:cat>
          <c:val>
            <c:numRef>
              <c:f>Data!$B$7:$K$7</c:f>
              <c:numCache>
                <c:formatCode>0%</c:formatCode>
                <c:ptCount val="5"/>
                <c:pt idx="0">
                  <c:v>6.1229802017057057E-2</c:v>
                </c:pt>
                <c:pt idx="1">
                  <c:v>4.4841553559697128E-2</c:v>
                </c:pt>
                <c:pt idx="2">
                  <c:v>9.44762433689499E-2</c:v>
                </c:pt>
                <c:pt idx="3">
                  <c:v>6.7432124262594303E-2</c:v>
                </c:pt>
                <c:pt idx="4">
                  <c:v>0.2209138068761268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2CA-46D6-A4FE-478FF0C1F8EE}"/>
            </c:ext>
          </c:extLst>
        </c:ser>
        <c:ser>
          <c:idx val="6"/>
          <c:order val="5"/>
          <c:tx>
            <c:strRef>
              <c:f>Data!$A$8</c:f>
              <c:strCache>
                <c:ptCount val="1"/>
                <c:pt idx="0">
                  <c:v>60 to 74 years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Data!$B$1:$K$1</c:f>
              <c:strCache>
                <c:ptCount val="5"/>
                <c:pt idx="0">
                  <c:v>Florida</c:v>
                </c:pt>
                <c:pt idx="1">
                  <c:v>Hawaii</c:v>
                </c:pt>
                <c:pt idx="2">
                  <c:v>Louisiana</c:v>
                </c:pt>
                <c:pt idx="3">
                  <c:v>Texas</c:v>
                </c:pt>
                <c:pt idx="4">
                  <c:v>Puerto Rico</c:v>
                </c:pt>
              </c:strCache>
            </c:strRef>
          </c:cat>
          <c:val>
            <c:numRef>
              <c:f>Data!$B$8:$K$8</c:f>
              <c:numCache>
                <c:formatCode>0%</c:formatCode>
                <c:ptCount val="5"/>
                <c:pt idx="0">
                  <c:v>1.9609495686327125E-2</c:v>
                </c:pt>
                <c:pt idx="1">
                  <c:v>1.483527400190562E-2</c:v>
                </c:pt>
                <c:pt idx="2">
                  <c:v>2.2686849683206535E-2</c:v>
                </c:pt>
                <c:pt idx="3">
                  <c:v>1.3582393238872394E-2</c:v>
                </c:pt>
                <c:pt idx="4">
                  <c:v>7.0095889416170176E-2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2CA-46D6-A4FE-478FF0C1F8EE}"/>
            </c:ext>
          </c:extLst>
        </c:ser>
        <c:ser>
          <c:idx val="8"/>
          <c:order val="6"/>
          <c:tx>
            <c:strRef>
              <c:f>Data!$A$10</c:f>
              <c:strCache>
                <c:ptCount val="1"/>
                <c:pt idx="0">
                  <c:v>85 years and over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Data!$B$1:$K$1</c:f>
              <c:strCache>
                <c:ptCount val="5"/>
                <c:pt idx="0">
                  <c:v>Florida</c:v>
                </c:pt>
                <c:pt idx="1">
                  <c:v>Hawaii</c:v>
                </c:pt>
                <c:pt idx="2">
                  <c:v>Louisiana</c:v>
                </c:pt>
                <c:pt idx="3">
                  <c:v>Texas</c:v>
                </c:pt>
                <c:pt idx="4">
                  <c:v>Puerto Rico</c:v>
                </c:pt>
              </c:strCache>
            </c:strRef>
          </c:cat>
          <c:val>
            <c:numRef>
              <c:f>Data!$B$10:$K$10</c:f>
              <c:numCache>
                <c:formatCode>0.0%</c:formatCode>
                <c:ptCount val="5"/>
                <c:pt idx="0">
                  <c:v>3.4141477524414119E-3</c:v>
                </c:pt>
                <c:pt idx="1">
                  <c:v>2.6713499889056309E-3</c:v>
                </c:pt>
                <c:pt idx="2">
                  <c:v>2.5994956460274818E-3</c:v>
                </c:pt>
                <c:pt idx="3">
                  <c:v>1.7493480492851152E-3</c:v>
                </c:pt>
                <c:pt idx="4" formatCode="0%">
                  <c:v>1.0859784225133321E-2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2CA-46D6-A4FE-478FF0C1F8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689743296"/>
        <c:axId val="1434609376"/>
      </c:barChart>
      <c:catAx>
        <c:axId val="1689743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609376"/>
        <c:crossesAt val="0"/>
        <c:auto val="1"/>
        <c:lblAlgn val="ctr"/>
        <c:lblOffset val="100"/>
        <c:noMultiLvlLbl val="0"/>
      </c:catAx>
      <c:valAx>
        <c:axId val="1434609376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9743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EB539-DE3E-4100-8CD6-0D663104E10B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FA158-4380-49A4-A66D-4554FFEC2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6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FA158-4380-49A4-A66D-4554FFEC2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8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FA158-4380-49A4-A66D-4554FFEC2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FA158-4380-49A4-A66D-4554FFEC2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48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FA158-4380-49A4-A66D-4554FFEC2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4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+mn-lt"/>
              </a:rPr>
              <a:t>Neighborhood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 Level Rise &amp; the U.S. coast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54"/>
          <a:stretch/>
        </p:blipFill>
        <p:spPr>
          <a:xfrm>
            <a:off x="-1" y="-77818"/>
            <a:ext cx="5184844" cy="693581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7CCBF-6255-4886-B4E8-6524289DF66A}"/>
              </a:ext>
            </a:extLst>
          </p:cNvPr>
          <p:cNvSpPr txBox="1"/>
          <p:nvPr/>
        </p:nvSpPr>
        <p:spPr>
          <a:xfrm>
            <a:off x="0" y="6627165"/>
            <a:ext cx="2425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© Environmental Defense Fund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06B797-C84D-4643-BA7E-47276236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42" y="1203343"/>
            <a:ext cx="7432658" cy="445131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CBA3420-FB75-46CA-BF5A-A85C07CA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Population Densities</a:t>
            </a:r>
            <a:endParaRPr lang="en-US" dirty="0">
              <a:latin typeface="+mn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73F836-7F45-49F3-86F2-61C9E1359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Densities in regions across the larger states of FL and TX are clustered under 10,000 per PUMA (Public Use Microdata Area).</a:t>
            </a:r>
          </a:p>
          <a:p>
            <a:r>
              <a:rPr lang="en-GB" dirty="0"/>
              <a:t>Some areas in FL report higher average densities going up to 17,000.</a:t>
            </a:r>
          </a:p>
          <a:p>
            <a:r>
              <a:rPr lang="en-GB" dirty="0"/>
              <a:t>Honolulu appears to house a significant population of Hawaiians.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64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C2653F-0962-4098-8272-917284A0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Poverty Levels</a:t>
            </a:r>
            <a:endParaRPr lang="en-US" dirty="0">
              <a:latin typeface="+mn-lt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A5CDF2-9E96-445F-8315-BA9DE9BA0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43% of people for Puerto Rico living below the poverty line in 2018. </a:t>
            </a:r>
          </a:p>
          <a:p>
            <a:r>
              <a:rPr lang="en-US" dirty="0"/>
              <a:t>The highest proportion of the population living below the poverty line is aged 18 to 59 years consistently across all the states.</a:t>
            </a:r>
          </a:p>
          <a:p>
            <a:r>
              <a:rPr lang="en-US" dirty="0"/>
              <a:t>A significant number of the impoverished population in Texas comprises of teenagers.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7911CFF-DE89-4392-A8BD-710068A646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022870"/>
              </p:ext>
            </p:extLst>
          </p:nvPr>
        </p:nvGraphicFramePr>
        <p:xfrm>
          <a:off x="4645684" y="1230552"/>
          <a:ext cx="7546316" cy="4877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5064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2B60EF-7776-4F6C-B171-E85A23C9242F}"/>
              </a:ext>
            </a:extLst>
          </p:cNvPr>
          <p:cNvSpPr/>
          <p:nvPr/>
        </p:nvSpPr>
        <p:spPr>
          <a:xfrm>
            <a:off x="10795" y="6419370"/>
            <a:ext cx="3053080" cy="421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5DA74-CD80-4A0D-AAC5-EC8063D9BA4B}"/>
              </a:ext>
            </a:extLst>
          </p:cNvPr>
          <p:cNvSpPr/>
          <p:nvPr/>
        </p:nvSpPr>
        <p:spPr>
          <a:xfrm>
            <a:off x="4603750" y="6431558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Place Profile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F9EAD2-6968-4933-A8A9-3E512D4DC813}"/>
              </a:ext>
            </a:extLst>
          </p:cNvPr>
          <p:cNvSpPr/>
          <p:nvPr/>
        </p:nvSpPr>
        <p:spPr>
          <a:xfrm>
            <a:off x="9196705" y="6418559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Opportunity Mapping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1AB670-1C21-4F16-834D-2763B26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Opportunity Mapping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DC5610-5A39-4575-A83F-8496F7E0B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For opportunity mapping, environmental indexes are plotted for each county in the states being studied.</a:t>
            </a:r>
          </a:p>
          <a:p>
            <a:r>
              <a:rPr lang="en-US" dirty="0"/>
              <a:t>The indicators are obtained from the EPA EJSCREEN, and they are: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National Scale Air Toxics Assessment Air Toxics Cancer Risk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National Scale Air Toxics Assessment Respiratory Hazard Index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National Scale Air Toxics Assessment Diesel PM (DPM)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Particulate Matter (PM2.5)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Traffic Proximity and Volume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Diesel Particulate Matter (DSLPM)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30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BA85CD-7750-4211-86FF-3C6DF8BA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+mn-lt"/>
              </a:rPr>
              <a:t>Opportunity Index</a:t>
            </a:r>
            <a:endParaRPr lang="en-US" dirty="0">
              <a:latin typeface="+mn-lt"/>
            </a:endParaRPr>
          </a:p>
        </p:txBody>
      </p:sp>
      <p:pic>
        <p:nvPicPr>
          <p:cNvPr id="10" name="Picture 9" descr="A picture containing text, sky, map, day&#10;&#10;Description automatically generated">
            <a:extLst>
              <a:ext uri="{FF2B5EF4-FFF2-40B4-BE49-F238E27FC236}">
                <a16:creationId xmlns:a16="http://schemas.microsoft.com/office/drawing/2014/main" id="{2B9FB5E6-930D-466C-97ED-29595170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12" y="1653702"/>
            <a:ext cx="7392288" cy="4453853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2EA284-745E-47FC-B257-B7D9C32F0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GB" dirty="0"/>
              <a:t>Counties/Municipalities in Puerto Rico and Texas have the highest spread of opportunity.</a:t>
            </a:r>
          </a:p>
          <a:p>
            <a:r>
              <a:rPr lang="en-GB" dirty="0"/>
              <a:t>Hawaii appears to have a tighter spread across its counties.</a:t>
            </a:r>
          </a:p>
          <a:p>
            <a:r>
              <a:rPr lang="en-GB" dirty="0"/>
              <a:t>The opportunity indexes are </a:t>
            </a:r>
            <a:r>
              <a:rPr lang="en-GB" b="1" dirty="0"/>
              <a:t>not disparate</a:t>
            </a:r>
            <a:r>
              <a:rPr lang="en-GB" dirty="0"/>
              <a:t> across the five cases.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9EE2-0DB5-48D1-B7B4-2E6B02E8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Environmental Index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5994A-37DC-4357-9461-CC5E06694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Puerto Rico and Hawaii have similar environmental health subindexes.</a:t>
            </a:r>
          </a:p>
          <a:p>
            <a:r>
              <a:rPr lang="en-GB" dirty="0"/>
              <a:t>Counties in Texas are spread across 80 to 100 on the ENV scale.</a:t>
            </a:r>
          </a:p>
          <a:p>
            <a:endParaRPr lang="en-US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CBFE8C7-6635-4FA3-851E-320DCE599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14" y="1666754"/>
            <a:ext cx="7373986" cy="444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53426D-8E0D-4831-B728-E38A748B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 – PM25</a:t>
            </a:r>
            <a:endParaRPr lang="en-US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B047C75-1D6A-4254-8BF9-6B54A85F5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03" y="1813894"/>
            <a:ext cx="5364945" cy="32921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F55E94-4FE5-4F11-889A-69DDCEEDD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Higher levels of PM25 affect Louisiana and Texas more detrimentally.</a:t>
            </a:r>
          </a:p>
          <a:p>
            <a:r>
              <a:rPr lang="en-GB" dirty="0"/>
              <a:t>Hawaii and Florida fares better overall with respect to the environmental index.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61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D0B07E-6A60-405F-BF69-9E064AB5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GB" dirty="0">
                <a:latin typeface="+mn-lt"/>
              </a:rPr>
              <a:t>Key Takeaways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 descr="A picture containing outdoor, sky, ground, old&#10;&#10;Description automatically generated">
            <a:extLst>
              <a:ext uri="{FF2B5EF4-FFF2-40B4-BE49-F238E27FC236}">
                <a16:creationId xmlns:a16="http://schemas.microsoft.com/office/drawing/2014/main" id="{E662EA1C-E212-430B-92BF-3347398C5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2" r="12612" b="2"/>
          <a:stretch/>
        </p:blipFill>
        <p:spPr>
          <a:xfrm>
            <a:off x="4548923" y="0"/>
            <a:ext cx="7678650" cy="6858000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179881B-90B0-454E-9568-FE888D41B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Place profiling helps us understand the demographic mix and economic status of the communities</a:t>
            </a:r>
            <a:r>
              <a:rPr lang="en-US" dirty="0"/>
              <a:t>. Opportunity mapping will help </a:t>
            </a:r>
            <a:r>
              <a:rPr lang="en-US" b="1" dirty="0"/>
              <a:t>guide investments</a:t>
            </a:r>
            <a:r>
              <a:rPr lang="en-US" dirty="0"/>
              <a:t> to communities where it is needed most.</a:t>
            </a:r>
          </a:p>
          <a:p>
            <a:r>
              <a:rPr lang="en-US" dirty="0"/>
              <a:t>The combined analysis of place profile and opportunity zone mapping helps us understand </a:t>
            </a:r>
            <a:r>
              <a:rPr lang="en-US" b="1" dirty="0"/>
              <a:t>how vulnerable certain communities are </a:t>
            </a:r>
            <a:r>
              <a:rPr lang="en-US" dirty="0"/>
              <a:t>compared to others. </a:t>
            </a:r>
          </a:p>
          <a:p>
            <a:r>
              <a:rPr lang="en-US" dirty="0"/>
              <a:t>Investment can be directed towards programs boosting </a:t>
            </a:r>
            <a:r>
              <a:rPr lang="en-US" b="1" dirty="0"/>
              <a:t>community resilience</a:t>
            </a:r>
            <a:r>
              <a:rPr lang="en-US" dirty="0"/>
              <a:t>, coastal zone property buy-outs, </a:t>
            </a:r>
            <a:r>
              <a:rPr lang="en-US" b="1" dirty="0"/>
              <a:t>social capital building</a:t>
            </a:r>
            <a:r>
              <a:rPr lang="en-US" dirty="0"/>
              <a:t>, and </a:t>
            </a:r>
            <a:r>
              <a:rPr lang="en-US" b="1" dirty="0"/>
              <a:t>infrastructure development</a:t>
            </a:r>
            <a:r>
              <a:rPr lang="en-US" dirty="0"/>
              <a:t> such as hard and soft coastal engineering measures.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BF070-8E95-4569-B57B-3DEA26CDD24B}"/>
              </a:ext>
            </a:extLst>
          </p:cNvPr>
          <p:cNvSpPr txBox="1"/>
          <p:nvPr/>
        </p:nvSpPr>
        <p:spPr>
          <a:xfrm>
            <a:off x="4548923" y="6627168"/>
            <a:ext cx="2425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© Rolling Stone  Magazine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7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57C1-9408-4CCA-829F-376A3E90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Objective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8CF75-122C-49B7-A83F-19EF1C6B8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a </a:t>
            </a:r>
            <a:r>
              <a:rPr lang="en-GB" b="1" dirty="0"/>
              <a:t>demographic study </a:t>
            </a:r>
            <a:r>
              <a:rPr lang="en-GB" dirty="0"/>
              <a:t>to understand how vulnerable different states are to climate-induced disasters such as sea level rise (SLR), storm surges, and hurricanes.</a:t>
            </a:r>
          </a:p>
          <a:p>
            <a:endParaRPr lang="en-GB" dirty="0"/>
          </a:p>
          <a:p>
            <a:r>
              <a:rPr lang="en-GB" b="1" dirty="0"/>
              <a:t>Five Cases</a:t>
            </a:r>
            <a:r>
              <a:rPr lang="en-GB" dirty="0"/>
              <a:t>: Three states in the contiguous United States (Florida, Louisiana &amp; Texas) are studied along with the island of Hawaii and the U.S. territory of Puerto Rico.</a:t>
            </a:r>
          </a:p>
          <a:p>
            <a:endParaRPr lang="en-GB" dirty="0"/>
          </a:p>
          <a:p>
            <a:r>
              <a:rPr lang="en-US" dirty="0"/>
              <a:t>A comparative analysis can potentially provide </a:t>
            </a:r>
            <a:r>
              <a:rPr lang="en-US" b="1" dirty="0"/>
              <a:t>policy recommendations </a:t>
            </a:r>
            <a:r>
              <a:rPr lang="en-US" dirty="0"/>
              <a:t>for long-term investments in communities to build their capacity for climate resilience.</a:t>
            </a:r>
          </a:p>
        </p:txBody>
      </p:sp>
    </p:spTree>
    <p:extLst>
      <p:ext uri="{BB962C8B-B14F-4D97-AF65-F5344CB8AC3E}">
        <p14:creationId xmlns:p14="http://schemas.microsoft.com/office/powerpoint/2010/main" val="81981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Your best quote that reflects your </a:t>
            </a:r>
            <a:r>
              <a:rPr lang="en-US" sz="4800" dirty="0">
                <a:solidFill>
                  <a:schemeClr val="tx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Methodology</a:t>
            </a:r>
            <a:r>
              <a:rPr lang="en-US" sz="4800" i="1" dirty="0">
                <a:solidFill>
                  <a:srgbClr val="FFFFFF"/>
                </a:solidFill>
              </a:rPr>
              <a:t>… “It’s one small step for man, one giant leap for mankind.”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9585"/>
            <a:ext cx="10058400" cy="376089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level of analysis is justified. 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level of analysis is by county; however, the data is represented collectively by state.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SLR modeling is used to select counties which would be affected by sea level rise using NASA data.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Place profile analysis of selected counties using IPUMS/Census data.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Opportunity mapping of selected counties using EPA EJSCREEN data.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Comparison of results and assessment of locations for potential investment possibilities.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84B7AA-D7EF-40B9-92F2-53E7F57170FE}"/>
              </a:ext>
            </a:extLst>
          </p:cNvPr>
          <p:cNvSpPr/>
          <p:nvPr/>
        </p:nvSpPr>
        <p:spPr>
          <a:xfrm>
            <a:off x="10795" y="6419370"/>
            <a:ext cx="3053080" cy="421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Methodology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EF0DFE-3854-4187-BAAD-34D1FD1A0861}"/>
              </a:ext>
            </a:extLst>
          </p:cNvPr>
          <p:cNvSpPr/>
          <p:nvPr/>
        </p:nvSpPr>
        <p:spPr>
          <a:xfrm>
            <a:off x="3098800" y="643890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Place Profile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E10B3-0303-40F2-A8A9-120F16CA6FBE}"/>
              </a:ext>
            </a:extLst>
          </p:cNvPr>
          <p:cNvSpPr/>
          <p:nvPr/>
        </p:nvSpPr>
        <p:spPr>
          <a:xfrm>
            <a:off x="6126480" y="643604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Opportunity Mapping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12F66F-2D39-41C1-8EDF-92E3A6B2B985}"/>
              </a:ext>
            </a:extLst>
          </p:cNvPr>
          <p:cNvSpPr/>
          <p:nvPr/>
        </p:nvSpPr>
        <p:spPr>
          <a:xfrm>
            <a:off x="9180830" y="643890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92D5-A5FE-40F7-90EB-96811B93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+mn-lt"/>
              </a:rPr>
              <a:t>Level of Analysis</a:t>
            </a:r>
            <a:endParaRPr lang="en-US" dirty="0">
              <a:latin typeface="+mn-lt"/>
            </a:endParaRP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69296297-4705-4B82-BC79-DE414FD64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18368" b="-1"/>
          <a:stretch/>
        </p:blipFill>
        <p:spPr>
          <a:xfrm>
            <a:off x="4649821" y="0"/>
            <a:ext cx="7542179" cy="6858000"/>
          </a:xfr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5B43FC4-753D-4E3D-8438-3DA6EC6E4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GB" dirty="0"/>
              <a:t>What scale is optimal for this analysis?</a:t>
            </a:r>
          </a:p>
          <a:p>
            <a:r>
              <a:rPr lang="en-GB" dirty="0"/>
              <a:t>State?</a:t>
            </a:r>
          </a:p>
          <a:p>
            <a:r>
              <a:rPr lang="en-GB" dirty="0"/>
              <a:t>Census Tract?</a:t>
            </a:r>
          </a:p>
          <a:p>
            <a:r>
              <a:rPr lang="en-GB" b="1" dirty="0"/>
              <a:t>County?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B95452-6229-43CF-AC7F-56A204BD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20" y="6505788"/>
            <a:ext cx="7542179" cy="352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DFB54E-A37F-4CE9-B185-529B42D5B71A}"/>
              </a:ext>
            </a:extLst>
          </p:cNvPr>
          <p:cNvSpPr txBox="1"/>
          <p:nvPr/>
        </p:nvSpPr>
        <p:spPr>
          <a:xfrm>
            <a:off x="9766570" y="6274955"/>
            <a:ext cx="2425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© NYT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2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1EC054F8-F36C-47FB-A3FA-CDF75B4CCC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9"/>
          <a:stretch/>
        </p:blipFill>
        <p:spPr>
          <a:xfrm>
            <a:off x="15" y="-162560"/>
            <a:ext cx="12191985" cy="4740910"/>
          </a:xfrm>
          <a:noFill/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724F6AFA-84E5-4085-B490-0CEEECC9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GB" dirty="0">
                <a:latin typeface="+mn-lt"/>
              </a:rPr>
              <a:t>Sea Level Rise Modelling</a:t>
            </a:r>
            <a:endParaRPr lang="en-US" dirty="0">
              <a:latin typeface="+mn-lt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311C170-51A8-4DD1-94FC-57F2C40DD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SLR is predicted up to the year 2100 for the five cases as well as two baseline scenarios.</a:t>
            </a:r>
          </a:p>
          <a:p>
            <a:r>
              <a:rPr lang="en-GB" dirty="0"/>
              <a:t>The model is based on observed trends from 1993 to 2017 as observed by NASA’s altimetry satellites JASON and TOPEX/Poseidon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E473FD-3B91-478A-B301-3832709DB2D1}"/>
              </a:ext>
            </a:extLst>
          </p:cNvPr>
          <p:cNvGrpSpPr/>
          <p:nvPr/>
        </p:nvGrpSpPr>
        <p:grpSpPr>
          <a:xfrm>
            <a:off x="5251316" y="71735"/>
            <a:ext cx="6772071" cy="2554733"/>
            <a:chOff x="5251316" y="71735"/>
            <a:chExt cx="6772071" cy="255473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6FB10E2-AD06-4E41-8D49-1CFB37D10540}"/>
                </a:ext>
              </a:extLst>
            </p:cNvPr>
            <p:cNvCxnSpPr/>
            <p:nvPr/>
          </p:nvCxnSpPr>
          <p:spPr>
            <a:xfrm flipH="1">
              <a:off x="10428051" y="525294"/>
              <a:ext cx="1595336" cy="0"/>
            </a:xfrm>
            <a:prstGeom prst="line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BE6DC1-F1DC-440D-8637-10B2D34D2FBD}"/>
                </a:ext>
              </a:extLst>
            </p:cNvPr>
            <p:cNvSpPr txBox="1"/>
            <p:nvPr/>
          </p:nvSpPr>
          <p:spPr>
            <a:xfrm>
              <a:off x="10350232" y="71735"/>
              <a:ext cx="1284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1500 mm/5 ft (2100)</a:t>
              </a:r>
              <a:endParaRPr lang="en-US" sz="1200" dirty="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53B4E79C-635F-4E2B-A126-43920CA88DB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650150" y="2180617"/>
              <a:ext cx="486383" cy="405319"/>
            </a:xfrm>
            <a:prstGeom prst="bentConnector3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7D0462-1926-43D3-9F73-FD04D835C028}"/>
                </a:ext>
              </a:extLst>
            </p:cNvPr>
            <p:cNvSpPr txBox="1"/>
            <p:nvPr/>
          </p:nvSpPr>
          <p:spPr>
            <a:xfrm>
              <a:off x="5251316" y="1678419"/>
              <a:ext cx="1284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600 mm/3 ft (2045)</a:t>
              </a:r>
              <a:endParaRPr lang="en-US" sz="1200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58BE3C2-12AC-448E-905B-4EBA11301586}"/>
              </a:ext>
            </a:extLst>
          </p:cNvPr>
          <p:cNvSpPr/>
          <p:nvPr/>
        </p:nvSpPr>
        <p:spPr>
          <a:xfrm>
            <a:off x="10795" y="6419370"/>
            <a:ext cx="3053080" cy="421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Methodology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A6B3F0-DE15-4586-AAFD-4ADB254E2B1B}"/>
              </a:ext>
            </a:extLst>
          </p:cNvPr>
          <p:cNvSpPr/>
          <p:nvPr/>
        </p:nvSpPr>
        <p:spPr>
          <a:xfrm>
            <a:off x="4603750" y="6431558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Place Profile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3355F4-06B2-42D0-B142-E572424E5361}"/>
              </a:ext>
            </a:extLst>
          </p:cNvPr>
          <p:cNvSpPr/>
          <p:nvPr/>
        </p:nvSpPr>
        <p:spPr>
          <a:xfrm>
            <a:off x="9196705" y="6418559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Opportunity Mapping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0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07CD36-6A90-40D5-89BB-6127BB276E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"/>
          <a:stretch/>
        </p:blipFill>
        <p:spPr>
          <a:xfrm>
            <a:off x="0" y="697230"/>
            <a:ext cx="12192000" cy="5713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F43718-65B7-4D4E-8998-1C4EFE1679CD}"/>
              </a:ext>
            </a:extLst>
          </p:cNvPr>
          <p:cNvSpPr/>
          <p:nvPr/>
        </p:nvSpPr>
        <p:spPr>
          <a:xfrm>
            <a:off x="10795" y="6419370"/>
            <a:ext cx="3053080" cy="421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Methodology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C04E7-2C50-4639-82FE-CC97468C9FF1}"/>
              </a:ext>
            </a:extLst>
          </p:cNvPr>
          <p:cNvSpPr/>
          <p:nvPr/>
        </p:nvSpPr>
        <p:spPr>
          <a:xfrm>
            <a:off x="3098800" y="643890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Place Profile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DC31F9-F483-416A-9FCD-BADB69E85178}"/>
              </a:ext>
            </a:extLst>
          </p:cNvPr>
          <p:cNvSpPr/>
          <p:nvPr/>
        </p:nvSpPr>
        <p:spPr>
          <a:xfrm>
            <a:off x="6126480" y="643604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Opportunity Mapping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EA1EC8-433A-45A5-ADB1-A8EBFDF7F5E4}"/>
              </a:ext>
            </a:extLst>
          </p:cNvPr>
          <p:cNvSpPr/>
          <p:nvPr/>
        </p:nvSpPr>
        <p:spPr>
          <a:xfrm>
            <a:off x="9180830" y="643890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1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07CD36-6A90-40D5-89BB-6127BB276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>
          <a:xfrm>
            <a:off x="0" y="697230"/>
            <a:ext cx="12192000" cy="57137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E76201-B8C7-4DB0-92B3-3FB5561B7B6D}"/>
              </a:ext>
            </a:extLst>
          </p:cNvPr>
          <p:cNvSpPr/>
          <p:nvPr/>
        </p:nvSpPr>
        <p:spPr>
          <a:xfrm>
            <a:off x="10795" y="6419370"/>
            <a:ext cx="3053080" cy="421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Methodology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3D0F8C-FB84-40D9-91E2-3B5D9CC85C8E}"/>
              </a:ext>
            </a:extLst>
          </p:cNvPr>
          <p:cNvSpPr/>
          <p:nvPr/>
        </p:nvSpPr>
        <p:spPr>
          <a:xfrm>
            <a:off x="3098800" y="643890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Place Profile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81E370-D68A-4BD3-B5C7-18C2C3691F68}"/>
              </a:ext>
            </a:extLst>
          </p:cNvPr>
          <p:cNvSpPr/>
          <p:nvPr/>
        </p:nvSpPr>
        <p:spPr>
          <a:xfrm>
            <a:off x="6126480" y="643604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Opportunity Mapping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0E3290-1A60-4E52-AC24-879C8E3B33A6}"/>
              </a:ext>
            </a:extLst>
          </p:cNvPr>
          <p:cNvSpPr/>
          <p:nvPr/>
        </p:nvSpPr>
        <p:spPr>
          <a:xfrm>
            <a:off x="9180830" y="643890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4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07CD36-6A90-40D5-89BB-6127BB276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b="67"/>
          <a:stretch/>
        </p:blipFill>
        <p:spPr>
          <a:xfrm>
            <a:off x="0" y="697230"/>
            <a:ext cx="12192000" cy="57137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7CB27D-FEE3-4B05-931B-37C0BC2118E8}"/>
              </a:ext>
            </a:extLst>
          </p:cNvPr>
          <p:cNvSpPr/>
          <p:nvPr/>
        </p:nvSpPr>
        <p:spPr>
          <a:xfrm>
            <a:off x="10795" y="6419370"/>
            <a:ext cx="3053080" cy="421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Methodology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01213-DBB8-40C5-89B9-43B6B97F940F}"/>
              </a:ext>
            </a:extLst>
          </p:cNvPr>
          <p:cNvSpPr/>
          <p:nvPr/>
        </p:nvSpPr>
        <p:spPr>
          <a:xfrm>
            <a:off x="3098800" y="643890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Place Profile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31AFC-85B5-46D2-A6C6-78E843D8F5C9}"/>
              </a:ext>
            </a:extLst>
          </p:cNvPr>
          <p:cNvSpPr/>
          <p:nvPr/>
        </p:nvSpPr>
        <p:spPr>
          <a:xfrm>
            <a:off x="6126480" y="643604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Opportunity Mapping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D5F79-2A67-4F89-B05C-8A4D4A61D3AA}"/>
              </a:ext>
            </a:extLst>
          </p:cNvPr>
          <p:cNvSpPr/>
          <p:nvPr/>
        </p:nvSpPr>
        <p:spPr>
          <a:xfrm>
            <a:off x="9180830" y="6438900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1AB670-1C21-4F16-834D-2763B26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Place Profile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DC5610-5A39-4575-A83F-8496F7E0B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Place Profile is created to get a sense of the demographics for the five cases. This data is oriented to be utilized in future projects which aim to assess vulnerabilities.</a:t>
            </a:r>
          </a:p>
          <a:p>
            <a:r>
              <a:rPr lang="en-GB" dirty="0"/>
              <a:t>Some of the indicators that were considered are: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Population Densities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Poverty Levels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Race &amp; Ethnicity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Age &amp; Sex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F5EC36-6E01-4F6E-B5AD-D8A2FB036E79}"/>
              </a:ext>
            </a:extLst>
          </p:cNvPr>
          <p:cNvSpPr/>
          <p:nvPr/>
        </p:nvSpPr>
        <p:spPr>
          <a:xfrm>
            <a:off x="10795" y="6419370"/>
            <a:ext cx="3053080" cy="421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FCD2-D883-4CC8-A853-53A2933C1958}"/>
              </a:ext>
            </a:extLst>
          </p:cNvPr>
          <p:cNvSpPr/>
          <p:nvPr/>
        </p:nvSpPr>
        <p:spPr>
          <a:xfrm>
            <a:off x="4603750" y="6431558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Place Profile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CDB2A8-69AC-4EB6-81C8-278439ED9661}"/>
              </a:ext>
            </a:extLst>
          </p:cNvPr>
          <p:cNvSpPr/>
          <p:nvPr/>
        </p:nvSpPr>
        <p:spPr>
          <a:xfrm>
            <a:off x="9196705" y="6418559"/>
            <a:ext cx="2984500" cy="3886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Opportunity Mapping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3685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675</TotalTime>
  <Words>743</Words>
  <Application>Microsoft Office PowerPoint</Application>
  <PresentationFormat>Widescreen</PresentationFormat>
  <Paragraphs>98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Bookman Old Style</vt:lpstr>
      <vt:lpstr>Calibri</vt:lpstr>
      <vt:lpstr>Franklin Gothic Book</vt:lpstr>
      <vt:lpstr>Roboto</vt:lpstr>
      <vt:lpstr>1_RetrospectVTI</vt:lpstr>
      <vt:lpstr>Neighborhood Analysis</vt:lpstr>
      <vt:lpstr>Objective</vt:lpstr>
      <vt:lpstr>Your best quote that reflects your Methodology… “It’s one small step for man, one giant leap for mankind.”</vt:lpstr>
      <vt:lpstr>Level of Analysis</vt:lpstr>
      <vt:lpstr>Sea Level Rise Modelling</vt:lpstr>
      <vt:lpstr>PowerPoint Presentation</vt:lpstr>
      <vt:lpstr>PowerPoint Presentation</vt:lpstr>
      <vt:lpstr>PowerPoint Presentation</vt:lpstr>
      <vt:lpstr>Place Profile</vt:lpstr>
      <vt:lpstr>Population Densities</vt:lpstr>
      <vt:lpstr>Poverty Levels</vt:lpstr>
      <vt:lpstr>Opportunity Mapping</vt:lpstr>
      <vt:lpstr>Opportunity Index</vt:lpstr>
      <vt:lpstr>Environmental Index</vt:lpstr>
      <vt:lpstr>ENV – PM25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Neighborhood Analysis</dc:title>
  <dc:creator>Patel, Shanay Snehal</dc:creator>
  <cp:lastModifiedBy>Patel, Shanay Snehal</cp:lastModifiedBy>
  <cp:revision>21</cp:revision>
  <dcterms:created xsi:type="dcterms:W3CDTF">2021-04-27T14:40:29Z</dcterms:created>
  <dcterms:modified xsi:type="dcterms:W3CDTF">2021-05-08T04:46:05Z</dcterms:modified>
</cp:coreProperties>
</file>